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1265-9382-41E4-AA33-B534BC895D2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3B7B-2AC5-4187-B3B2-F2B229D4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3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1265-9382-41E4-AA33-B534BC895D2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3B7B-2AC5-4187-B3B2-F2B229D4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7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1265-9382-41E4-AA33-B534BC895D2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3B7B-2AC5-4187-B3B2-F2B229D4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3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1265-9382-41E4-AA33-B534BC895D2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3B7B-2AC5-4187-B3B2-F2B229D4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0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1265-9382-41E4-AA33-B534BC895D2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3B7B-2AC5-4187-B3B2-F2B229D4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3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1265-9382-41E4-AA33-B534BC895D2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3B7B-2AC5-4187-B3B2-F2B229D4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96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1265-9382-41E4-AA33-B534BC895D2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3B7B-2AC5-4187-B3B2-F2B229D4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55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1265-9382-41E4-AA33-B534BC895D2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3B7B-2AC5-4187-B3B2-F2B229D4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73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1265-9382-41E4-AA33-B534BC895D2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3B7B-2AC5-4187-B3B2-F2B229D4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5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1265-9382-41E4-AA33-B534BC895D2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3B7B-2AC5-4187-B3B2-F2B229D4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2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1265-9382-41E4-AA33-B534BC895D2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3B7B-2AC5-4187-B3B2-F2B229D4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74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E1265-9382-41E4-AA33-B534BC895D2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F3B7B-2AC5-4187-B3B2-F2B229D4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7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20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377" y="137963"/>
            <a:ext cx="2731245" cy="42919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3940" y="462717"/>
            <a:ext cx="8175636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  <a:t>Что такое честность</a:t>
            </a:r>
          </a:p>
          <a:p>
            <a:pPr algn="ctr"/>
            <a:r>
              <a:rPr lang="ru-RU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  <a:t>и зачем </a:t>
            </a:r>
          </a:p>
          <a:p>
            <a:pPr algn="ctr"/>
            <a:r>
              <a:rPr lang="ru-RU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  <a:t>человеку быть честным?</a:t>
            </a:r>
            <a:endParaRPr lang="ru-RU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37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20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1083" y="41959"/>
            <a:ext cx="11912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                                            Народный фольклор о </a:t>
            </a:r>
            <a:r>
              <a:rPr lang="ru-RU" alt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честности</a:t>
            </a:r>
            <a:endParaRPr lang="ru-RU" sz="40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27906"/>
            <a:ext cx="985396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502604"/>
                </a:solidFill>
              </a:rPr>
              <a:t> </a:t>
            </a: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18-19 века купцы не заключали </a:t>
            </a:r>
          </a:p>
          <a:p>
            <a:pPr>
              <a:defRPr/>
            </a:pP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между собой письменных договоров – их </a:t>
            </a:r>
          </a:p>
          <a:p>
            <a:pPr>
              <a:defRPr/>
            </a:pP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«честное слово» было вернее любой печати.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 Руси издавна говорили :</a:t>
            </a:r>
          </a:p>
          <a:p>
            <a:pPr>
              <a:defRPr/>
            </a:pP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Береги платье с </a:t>
            </a:r>
            <a:r>
              <a:rPr lang="ru-RU" sz="3200" b="1" dirty="0" err="1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честь с </a:t>
            </a:r>
            <a:r>
              <a:rPr lang="ru-RU" sz="3200" b="1" dirty="0" err="1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молоду</a:t>
            </a: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Честные глаза вбок не глядят.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Некрасив собою, зато честен душою.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 тот прав, кто сильный, а тот, </a:t>
            </a:r>
            <a:r>
              <a:rPr lang="ru-RU" sz="3200" b="1" dirty="0" smtClean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честный</a:t>
            </a: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917" y="1069483"/>
            <a:ext cx="2420322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20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4799" y="824058"/>
            <a:ext cx="1157124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Честность</a:t>
            </a:r>
            <a:r>
              <a:rPr lang="ru-RU" sz="3200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одно из непременных проявлений благородного человека. </a:t>
            </a:r>
          </a:p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Честность 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серьезная причина для уважения к человеку. </a:t>
            </a:r>
          </a:p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Честность</a:t>
            </a: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убеждение в том, что собеседник настолько духовно развит, что сумеет понять и принять самую горькую правду. </a:t>
            </a:r>
          </a:p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Честность </a:t>
            </a:r>
            <a:r>
              <a:rPr lang="ru-RU" sz="3200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 удивление полезная вещь. Она может освободить нас от тяжелого бремени стресса и тревог; она делает спокойным наш сон по ночам; она дает уверенность в собственных силах; она улучшает наше душевное самочувствие; благодаря ей люди больше ценят наше мнение.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4915" y="116172"/>
            <a:ext cx="42386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  <a:t>Ещё раз о честности</a:t>
            </a:r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9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320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813502" y="122485"/>
            <a:ext cx="7523356" cy="66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Сергей 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Островой</a:t>
            </a:r>
            <a: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жизни можно по-разному жить, </a:t>
            </a:r>
            <a:b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горе можно и в радости. </a:t>
            </a:r>
            <a:b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Вовремя есть, вовремя спать, </a:t>
            </a:r>
            <a:b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Вовремя делать гадости. </a:t>
            </a:r>
            <a:b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можно и так - </a:t>
            </a:r>
            <a:b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рассвете встать </a:t>
            </a:r>
            <a:b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И, помышляя о чуде, </a:t>
            </a:r>
            <a:b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Рукой обнаженной солнце достать </a:t>
            </a:r>
            <a:b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подарить его людям.</a:t>
            </a:r>
            <a:endParaRPr lang="ru-RU" sz="3600" b="1" dirty="0">
              <a:solidFill>
                <a:srgbClr val="FFFF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2446020"/>
            <a:ext cx="5002530" cy="31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5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03" y="0"/>
            <a:ext cx="1221320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1803" y="1939472"/>
            <a:ext cx="114374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правду, независимо от того, что она обрадует или огорчит собеседника.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жизнь со спокойной совестью.</a:t>
            </a:r>
          </a:p>
          <a:p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честным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совсем не означает постоянно выплескивать все то, что у вас на уме. Голая правда может вызвать напряжение в дружеских отношениях, и даже зародить злость.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1559" y="832567"/>
            <a:ext cx="111876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4"/>
                </a:solidFill>
                <a:effectLst/>
                <a:latin typeface="Monotype Corsiva" panose="03010101010201010101" pitchFamily="66" charset="0"/>
              </a:rPr>
              <a:t>Что значит для нас «быть честным»</a:t>
            </a:r>
            <a:endParaRPr lang="ru-RU" sz="6000" b="1" cap="none" spc="0" dirty="0">
              <a:ln/>
              <a:solidFill>
                <a:schemeClr val="accent4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9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20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6118" y="129976"/>
            <a:ext cx="9612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Как быть честным и не испортить отношения с людьми</a:t>
            </a:r>
            <a:endParaRPr lang="ru-RU" sz="40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024" y="1224390"/>
            <a:ext cx="95125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Общайтесь с людьми от первого лица. Поскольку честность является открытием и выражением ваших мыслей и чувств.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говорите: «Я обеспокоен твоими проблемами», вместо: «Ты меня достал со своими проблемами».</a:t>
            </a:r>
            <a:r>
              <a:rPr lang="ru-RU" altLang="ru-RU" sz="3200" dirty="0" smtClean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3200" dirty="0" smtClean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говорите сразу всю правду, начинайте с малого, постепенно увеличивая обороты. Подготовьте человека.</a:t>
            </a:r>
          </a:p>
          <a:p>
            <a:r>
              <a:rPr lang="ru-RU" altLang="ru-RU" sz="3200" dirty="0" smtClean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скорее избавьтесь от прошлой лжи.  </a:t>
            </a:r>
            <a:endParaRPr lang="ru-RU" altLang="ru-RU" sz="3200" dirty="0">
              <a:solidFill>
                <a:srgbClr val="5026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719" y="129976"/>
            <a:ext cx="2347163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3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203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91" y="3429000"/>
            <a:ext cx="2115495" cy="30848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8329" y="104576"/>
            <a:ext cx="2605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  <a:t>Эпиграф: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0935" y="1128683"/>
            <a:ext cx="90510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«Величайшая обида, которую можно причинить</a:t>
            </a:r>
            <a:b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честному человеку, – это заподозрить его в </a:t>
            </a:r>
            <a:r>
              <a:rPr lang="ru-RU" sz="3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нечестном»</a:t>
            </a:r>
          </a:p>
          <a:p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                                    </a:t>
            </a:r>
            <a:r>
              <a:rPr lang="ru-RU" sz="3600" b="1" dirty="0" err="1" smtClean="0">
                <a:solidFill>
                  <a:srgbClr val="333333"/>
                </a:solidFill>
                <a:latin typeface="Times New Roman" panose="02020603050405020304" pitchFamily="18" charset="0"/>
              </a:rPr>
              <a:t>У.Шекспир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7400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203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89" y="2608319"/>
            <a:ext cx="2121592" cy="40054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71083" y="155446"/>
            <a:ext cx="7768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Как себя чувствуешь, когда тебе лгут? </a:t>
            </a:r>
            <a:endParaRPr lang="ru-RU" sz="40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0" y="2687515"/>
            <a:ext cx="6096000" cy="24052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Оскорбленным.</a:t>
            </a:r>
            <a:endParaRPr lang="ru-RU" sz="32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Некомфортно.</a:t>
            </a:r>
            <a:endParaRPr lang="ru-RU" sz="32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Пропадает доверие к человеку.</a:t>
            </a:r>
            <a:endParaRPr lang="ru-RU" sz="32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Появляется чувство обиды.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2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855" cy="6861174"/>
          </a:xfrm>
        </p:spPr>
      </p:pic>
      <p:sp>
        <p:nvSpPr>
          <p:cNvPr id="6" name="Прямоугольник 5"/>
          <p:cNvSpPr/>
          <p:nvPr/>
        </p:nvSpPr>
        <p:spPr>
          <a:xfrm>
            <a:off x="1075504" y="365125"/>
            <a:ext cx="8087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Что </a:t>
            </a:r>
            <a:r>
              <a:rPr lang="ru-RU" alt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значит быть </a:t>
            </a:r>
            <a:r>
              <a:rPr lang="ru-RU" alt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честным перед собой?</a:t>
            </a:r>
            <a:endParaRPr lang="ru-RU" sz="40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23" y="3161906"/>
            <a:ext cx="2883658" cy="30543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34181" y="1690688"/>
            <a:ext cx="80920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и везде говорить правду.</a:t>
            </a:r>
          </a:p>
          <a:p>
            <a:pPr>
              <a:defRPr/>
            </a:pP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врать самому себе.</a:t>
            </a:r>
          </a:p>
          <a:p>
            <a:pPr>
              <a:defRPr/>
            </a:pP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когда ты не врешь себе, своим</a:t>
            </a:r>
          </a:p>
          <a:p>
            <a:pPr>
              <a:defRPr/>
            </a:pP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чувствам, когда твоя совесть чиста.</a:t>
            </a:r>
          </a:p>
        </p:txBody>
      </p:sp>
    </p:spTree>
    <p:extLst>
      <p:ext uri="{BB962C8B-B14F-4D97-AF65-F5344CB8AC3E}">
        <p14:creationId xmlns:p14="http://schemas.microsoft.com/office/powerpoint/2010/main" val="414541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03" y="0"/>
            <a:ext cx="1221320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353989" y="166598"/>
            <a:ext cx="58977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Крылатые слова о честности</a:t>
            </a:r>
            <a:endParaRPr lang="ru-RU" sz="40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852" y="979004"/>
            <a:ext cx="113630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Ближе </a:t>
            </a: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к великому стоит честность. </a:t>
            </a:r>
            <a:endParaRPr lang="en-US" sz="3200" b="1" dirty="0">
              <a:solidFill>
                <a:srgbClr val="5026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Виктор Гюго/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Честность </a:t>
            </a: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умирает, когда продается. </a:t>
            </a:r>
            <a:endParaRPr lang="en-US" sz="3200" b="1" dirty="0">
              <a:solidFill>
                <a:srgbClr val="5026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/Жорж Санд/ 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Единственное</a:t>
            </a: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 всякий честный человек должен руководствоваться в своих поступках, это справедливо или несправедливо то, что он делает, и есть ли это деяние доброго или злого человека. /Сократ/ </a:t>
            </a:r>
          </a:p>
          <a:p>
            <a:pPr>
              <a:defRPr/>
            </a:pP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Не </a:t>
            </a: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 дурно об отсутствующих, ибо это    бесчестно. /Джордж Вашингтон/</a:t>
            </a:r>
            <a:endParaRPr lang="ru-RU" sz="3200" b="1" dirty="0">
              <a:solidFill>
                <a:srgbClr val="5026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8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03" y="0"/>
            <a:ext cx="1221320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71347" y="794490"/>
            <a:ext cx="119206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согласие между мыслями и убеждениями человека и его словами и поступками. Честность мысли – это желание следовать фактам, не скрывая и не искажая их, и не делая выводов на основании ложных сведений. Честность поступков включает точность в денежных делах, искренность во взаимоотношениях.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19062" y="117070"/>
            <a:ext cx="4653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Что такое честность?</a:t>
            </a:r>
            <a:endParaRPr lang="ru-RU" sz="40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689" y="3518014"/>
            <a:ext cx="1804572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3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203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719" y="707887"/>
            <a:ext cx="3420483" cy="36856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2497" y="811858"/>
            <a:ext cx="848322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600" dirty="0" smtClean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Слово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Честность</a:t>
            </a:r>
            <a:r>
              <a:rPr lang="ru-RU" sz="3600" b="1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образованно от слова Честь. </a:t>
            </a:r>
          </a:p>
          <a:p>
            <a:pPr algn="just"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Честь </a:t>
            </a:r>
            <a:r>
              <a:rPr lang="ru-RU" sz="3600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совокупность высших </a:t>
            </a:r>
          </a:p>
          <a:p>
            <a:pPr algn="just">
              <a:defRPr/>
            </a:pPr>
            <a:r>
              <a:rPr lang="ru-RU" sz="3600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морально–этических принципов </a:t>
            </a:r>
          </a:p>
          <a:p>
            <a:pPr algn="just">
              <a:defRPr/>
            </a:pPr>
            <a:r>
              <a:rPr lang="ru-RU" sz="3600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личности. </a:t>
            </a:r>
          </a:p>
          <a:p>
            <a:pPr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Честность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одна из основных </a:t>
            </a:r>
          </a:p>
          <a:p>
            <a:pPr>
              <a:defRPr/>
            </a:pPr>
            <a:r>
              <a:rPr lang="ru-RU" sz="3600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человеческих добродетелей, моральное </a:t>
            </a:r>
          </a:p>
          <a:p>
            <a:pPr>
              <a:defRPr/>
            </a:pPr>
            <a:r>
              <a:rPr lang="ru-RU" sz="3600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качество, которое отражает одно из </a:t>
            </a:r>
          </a:p>
          <a:p>
            <a:pPr>
              <a:defRPr/>
            </a:pPr>
            <a:r>
              <a:rPr lang="ru-RU" sz="3600" dirty="0">
                <a:solidFill>
                  <a:srgbClr val="502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важнейших требований нравственности.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29804" y="0"/>
            <a:ext cx="55755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  <a:t>Значение слова «честность»</a:t>
            </a:r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5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528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Алла</cp:lastModifiedBy>
  <cp:revision>7</cp:revision>
  <dcterms:created xsi:type="dcterms:W3CDTF">2018-03-01T03:26:19Z</dcterms:created>
  <dcterms:modified xsi:type="dcterms:W3CDTF">2018-03-01T04:30:54Z</dcterms:modified>
</cp:coreProperties>
</file>